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  <p:sldMasterId id="2147484060" r:id="rId2"/>
    <p:sldMasterId id="2147484062" r:id="rId3"/>
    <p:sldMasterId id="2147483972" r:id="rId4"/>
    <p:sldMasterId id="2147483976" r:id="rId5"/>
    <p:sldMasterId id="2147484145" r:id="rId6"/>
    <p:sldMasterId id="2147484152" r:id="rId7"/>
  </p:sldMasterIdLst>
  <p:notesMasterIdLst>
    <p:notesMasterId r:id="rId32"/>
  </p:notesMasterIdLst>
  <p:handoutMasterIdLst>
    <p:handoutMasterId r:id="rId33"/>
  </p:handoutMasterIdLst>
  <p:sldIdLst>
    <p:sldId id="608" r:id="rId8"/>
    <p:sldId id="589" r:id="rId9"/>
    <p:sldId id="637" r:id="rId10"/>
    <p:sldId id="638" r:id="rId11"/>
    <p:sldId id="561" r:id="rId12"/>
    <p:sldId id="592" r:id="rId13"/>
    <p:sldId id="641" r:id="rId14"/>
    <p:sldId id="640" r:id="rId15"/>
    <p:sldId id="585" r:id="rId16"/>
    <p:sldId id="635" r:id="rId17"/>
    <p:sldId id="636" r:id="rId18"/>
    <p:sldId id="609" r:id="rId19"/>
    <p:sldId id="632" r:id="rId20"/>
    <p:sldId id="634" r:id="rId21"/>
    <p:sldId id="578" r:id="rId22"/>
    <p:sldId id="616" r:id="rId23"/>
    <p:sldId id="639" r:id="rId24"/>
    <p:sldId id="612" r:id="rId25"/>
    <p:sldId id="481" r:id="rId26"/>
    <p:sldId id="586" r:id="rId27"/>
    <p:sldId id="623" r:id="rId28"/>
    <p:sldId id="613" r:id="rId29"/>
    <p:sldId id="620" r:id="rId30"/>
    <p:sldId id="579" r:id="rId31"/>
  </p:sldIdLst>
  <p:sldSz cx="9144000" cy="6858000" type="screen4x3"/>
  <p:notesSz cx="7315200" cy="96012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5416"/>
    <a:srgbClr val="FFFF3E"/>
    <a:srgbClr val="1A1E27"/>
    <a:srgbClr val="FFE8B9"/>
    <a:srgbClr val="F6DAAF"/>
    <a:srgbClr val="FFD300"/>
    <a:srgbClr val="FFD90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80760" autoAdjust="0"/>
  </p:normalViewPr>
  <p:slideViewPr>
    <p:cSldViewPr showGuides="1">
      <p:cViewPr varScale="1">
        <p:scale>
          <a:sx n="84" d="100"/>
          <a:sy n="84" d="100"/>
        </p:scale>
        <p:origin x="1410" y="84"/>
      </p:cViewPr>
      <p:guideLst>
        <p:guide orient="horz" pos="624"/>
        <p:guide pos="3456"/>
      </p:guideLst>
    </p:cSldViewPr>
  </p:slideViewPr>
  <p:outlineViewPr>
    <p:cViewPr>
      <p:scale>
        <a:sx n="33" d="100"/>
        <a:sy n="33" d="100"/>
      </p:scale>
      <p:origin x="0" y="-39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2790" y="19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8D436DD-C0C6-495A-9767-22E12FA38400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8DDCAF82-5654-4FCE-BA8C-5338BADF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54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9D639F9-8FBE-4D47-A433-5DA09632C3E3}" type="datetimeFigureOut">
              <a:rPr lang="en-US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24050" y="481013"/>
            <a:ext cx="3243263" cy="243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3069236"/>
            <a:ext cx="6502400" cy="5811504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249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249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197364D-C55B-463C-9E58-3FEBC9E83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3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94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8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57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09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98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58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02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0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6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05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1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b="1" dirty="0"/>
              <a:t>Q</a:t>
            </a:r>
            <a:r>
              <a:rPr lang="en-US" sz="1300" dirty="0"/>
              <a:t>: Who did you prefer portraying, Han or Indiana?</a:t>
            </a:r>
          </a:p>
          <a:p>
            <a:r>
              <a:rPr lang="en-US" sz="1300" b="1" dirty="0"/>
              <a:t>A</a:t>
            </a:r>
            <a:r>
              <a:rPr lang="en-US" sz="1300" dirty="0"/>
              <a:t>:I think Indiana Jones was a lot of fun to do because of the places we went to and the adventures and the action. But Han Solo was also a huge part of my life.</a:t>
            </a:r>
          </a:p>
          <a:p>
            <a:endParaRPr lang="en-US" sz="1300" dirty="0"/>
          </a:p>
          <a:p>
            <a:r>
              <a:rPr lang="en-US" sz="1300" b="1" dirty="0"/>
              <a:t>Q</a:t>
            </a:r>
            <a:r>
              <a:rPr lang="en-US" sz="1300" dirty="0"/>
              <a:t>: What movie quote do you get asked to do the most?</a:t>
            </a:r>
          </a:p>
          <a:p>
            <a:r>
              <a:rPr lang="en-US" sz="1300" b="1" dirty="0"/>
              <a:t>A</a:t>
            </a:r>
            <a:r>
              <a:rPr lang="en-US" sz="1300" dirty="0"/>
              <a:t>: "Get off my plane.“</a:t>
            </a:r>
          </a:p>
          <a:p>
            <a:endParaRPr lang="en-US" sz="1300" dirty="0"/>
          </a:p>
          <a:p>
            <a:r>
              <a:rPr lang="en-US" sz="1300" b="1" dirty="0"/>
              <a:t>Q</a:t>
            </a:r>
            <a:r>
              <a:rPr lang="en-US" sz="1300" dirty="0"/>
              <a:t>: If you and Mark Hamill fought who would win?</a:t>
            </a:r>
          </a:p>
          <a:p>
            <a:r>
              <a:rPr lang="en-US" sz="1300" b="1" dirty="0"/>
              <a:t>A</a:t>
            </a:r>
            <a:r>
              <a:rPr lang="en-US" sz="1300" dirty="0"/>
              <a:t>: Me, of course.</a:t>
            </a:r>
          </a:p>
          <a:p>
            <a:endParaRPr lang="en-US" sz="1300" dirty="0"/>
          </a:p>
          <a:p>
            <a:pPr defTabSz="957468">
              <a:defRPr/>
            </a:pP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18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56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8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99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10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3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20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77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68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18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D3BB-2663-42A8-823D-A4A94D4BF8B9}" type="datetime1">
              <a:rPr lang="en-US" smtClean="0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E3366-C31E-43CF-90E9-48B09332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49E06E-BE7D-4CAE-B57E-B8C3BC61624C}" type="datetime1">
              <a:rPr lang="en-US" smtClean="0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6535AD-D556-46FE-B23E-34EDA9EB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67382-A389-4B15-B235-FA71E72DF90C}" type="datetime1">
              <a:rPr lang="en-US" smtClean="0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3E6A72-8448-4BE3-B001-7A57D5E1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5/23/2014</a:t>
            </a:fld>
            <a:endParaRPr lang="en-US"/>
          </a:p>
        </p:txBody>
      </p:sp>
      <p:pic>
        <p:nvPicPr>
          <p:cNvPr id="7" name="Picture 6" descr="ArcherSilo_blue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flipH="1">
            <a:off x="1219200" y="5852160"/>
            <a:ext cx="438137" cy="1005840"/>
          </a:xfrm>
          <a:prstGeom prst="rect">
            <a:avLst/>
          </a:prstGeom>
        </p:spPr>
      </p:pic>
      <p:pic>
        <p:nvPicPr>
          <p:cNvPr id="8" name="Picture 7" descr="SailboatSilo_Blue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 rot="21040841">
            <a:off x="1234300" y="2415080"/>
            <a:ext cx="749973" cy="1188720"/>
          </a:xfrm>
          <a:prstGeom prst="rect">
            <a:avLst/>
          </a:prstGeom>
        </p:spPr>
      </p:pic>
      <p:pic>
        <p:nvPicPr>
          <p:cNvPr id="9" name="Picture 8" descr="ScubaSilo_blue.png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990600" y="4495800"/>
            <a:ext cx="759848" cy="767068"/>
          </a:xfrm>
          <a:prstGeom prst="rect">
            <a:avLst/>
          </a:prstGeom>
        </p:spPr>
      </p:pic>
      <p:pic>
        <p:nvPicPr>
          <p:cNvPr id="10" name="Picture 9" descr="RappelSilo_blue.png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4197" y="5181600"/>
            <a:ext cx="671603" cy="1737360"/>
          </a:xfrm>
          <a:prstGeom prst="rect">
            <a:avLst/>
          </a:prstGeom>
        </p:spPr>
      </p:pic>
      <p:pic>
        <p:nvPicPr>
          <p:cNvPr id="11" name="Picture 10" descr="KayakSilo_blue.png"/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-228600" y="3733800"/>
            <a:ext cx="1043755" cy="548640"/>
          </a:xfrm>
          <a:prstGeom prst="rect">
            <a:avLst/>
          </a:prstGeom>
        </p:spPr>
      </p:pic>
      <p:pic>
        <p:nvPicPr>
          <p:cNvPr id="12" name="Picture 11" descr="ZiplineSilo_Blue.png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381000" y="1905000"/>
            <a:ext cx="713275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981200" cy="25281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5/23/2014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552" y="-39256"/>
            <a:ext cx="2468880" cy="24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tatineryFoli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208915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6C9121-6021-42F3-9796-22D1DEAD90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95A6F1-75D6-4864-905E-EDA1526DDABE}" type="datetime1">
              <a:rPr lang="en-US" smtClean="0"/>
              <a:pPr/>
              <a:t>5/23/2014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5/23/2014</a:t>
            </a:fld>
            <a:endParaRPr lang="en-US"/>
          </a:p>
        </p:txBody>
      </p:sp>
      <p:pic>
        <p:nvPicPr>
          <p:cNvPr id="7" name="Picture 6" descr="ActionFolio_blue.png"/>
          <p:cNvPicPr>
            <a:picLocks noChangeAspect="1"/>
          </p:cNvPicPr>
          <p:nvPr userDrawn="1"/>
        </p:nvPicPr>
        <p:blipFill>
          <a:blip r:embed="rId2" cstate="print"/>
          <a:srcRect l="83333" r="-1333"/>
          <a:stretch>
            <a:fillRect/>
          </a:stretch>
        </p:blipFill>
        <p:spPr>
          <a:xfrm>
            <a:off x="-27708" y="5562600"/>
            <a:ext cx="2286000" cy="14891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tatineryFoli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208915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6C9121-6021-42F3-9796-22D1DEAD90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95A6F1-75D6-4864-905E-EDA1526DDABE}" type="datetime1">
              <a:rPr lang="en-US" smtClean="0"/>
              <a:pPr/>
              <a:t>5/23/2014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37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1481B88F-FA56-43D8-81ED-34726747F236}" type="slidenum">
              <a:rPr lang="en-US" smtClean="0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5/23/2014</a:t>
            </a:fld>
            <a:endParaRPr lang="en-US"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573"/>
          <a:stretch/>
        </p:blipFill>
        <p:spPr>
          <a:xfrm>
            <a:off x="-47622" y="4883870"/>
            <a:ext cx="2133600" cy="19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60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5/23/2014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CC476-105B-439D-8BA2-EF5C153D941E}" type="datetime1">
              <a:rPr lang="en-US" smtClean="0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7BA663-5539-4382-90A0-63C46CA9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5/23/2014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5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03873-4EE0-412C-9EF1-A26CAFE00F88}" type="datetime1">
              <a:rPr lang="en-US" smtClean="0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895AE8-E99A-422E-8EF4-9965F55A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D13CFF-768A-4BA3-9F3D-0B5D8DC650C1}" type="datetime1">
              <a:rPr lang="en-US" smtClean="0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37B13C-5FFD-4E14-9EBB-DEEB0A777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1DABB9-AFE8-4C1E-873B-568143FD6256}" type="datetime1">
              <a:rPr lang="en-US" smtClean="0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50FBF-6542-48CF-AC68-96A611F5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ECA120-9537-4FBE-8032-364866FAA7F6}" type="datetime1">
              <a:rPr lang="en-US" smtClean="0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AA48D3-A8F5-4504-B263-F741EB97C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FFB3D-7665-4A26-8095-B1AB3F213571}" type="datetime1">
              <a:rPr lang="en-US" smtClean="0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708BE2-7196-4B78-B3B8-8E814461D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D9EEC-A195-4491-A6D7-D3CB0F20B040}" type="datetime1">
              <a:rPr lang="en-US" smtClean="0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7D6A6E-5904-4190-A347-DA1F3E5F6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E32942-E94F-4114-A253-56F3EA8ADB65}" type="datetime1">
              <a:rPr lang="en-US" smtClean="0"/>
              <a:pPr>
                <a:defRPr/>
              </a:pPr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7E973-1373-4601-8BBA-82EF8EF12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/>
              <a:pPr>
                <a:defRPr/>
              </a:pPr>
              <a:t>5/23/2014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5/23/2014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9E305554-BC54-4800-A677-42E5E0945AE9}" type="datetime1">
              <a:rPr lang="en-US" smtClean="0">
                <a:cs typeface="+mn-cs"/>
              </a:rPr>
              <a:pPr defTabSz="457200"/>
              <a:t>5/23/2014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1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554379C-3EBE-45AB-A3F3-A18EA0E5F2F9}" type="datetime1">
              <a:rPr lang="en-US" smtClean="0">
                <a:cs typeface="+mn-cs"/>
              </a:rPr>
              <a:pPr defTabSz="457200"/>
              <a:t>5/23/2014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5/23/2014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4151" r:id="rId2"/>
    <p:sldLayoutId id="214748415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5/23/2014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7"/>
          <a:stretch/>
        </p:blipFill>
        <p:spPr>
          <a:xfrm>
            <a:off x="-134071" y="306388"/>
            <a:ext cx="2168452" cy="792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" y="5286896"/>
            <a:ext cx="1912937" cy="13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5/23/2014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" y="5286896"/>
            <a:ext cx="1912937" cy="132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" y="38736"/>
            <a:ext cx="201665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7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outing-bsa.org/LHCBSA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tif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31C9-5FC4-42B5-A6C3-F09C45E02CF1}" type="slidenum">
              <a:rPr lang="en-US"/>
              <a:pPr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14175"/>
          <a:stretch/>
        </p:blipFill>
        <p:spPr>
          <a:xfrm>
            <a:off x="448044" y="1295399"/>
            <a:ext cx="8247911" cy="304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4724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E8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May 20, 2014</a:t>
            </a:r>
            <a:endParaRPr lang="en-US" sz="3200" b="1" dirty="0">
              <a:solidFill>
                <a:srgbClr val="FFE8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4600" y="990600"/>
            <a:ext cx="6735762" cy="5257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3200" dirty="0" smtClean="0">
                <a:solidFill>
                  <a:srgbClr val="FFFF00"/>
                </a:solidFill>
                <a:latin typeface="Helvetica" pitchFamily="-105" charset="0"/>
              </a:rPr>
              <a:t>Unit Program Planning</a:t>
            </a:r>
          </a:p>
          <a:p>
            <a:pPr marL="0" indent="0">
              <a:buFont typeface="Arial" charset="0"/>
              <a:buNone/>
            </a:pPr>
            <a:endParaRPr lang="en-US" sz="3200" dirty="0">
              <a:solidFill>
                <a:srgbClr val="FFFF00"/>
              </a:solidFill>
              <a:latin typeface="Helvetica" pitchFamily="-105" charset="0"/>
            </a:endParaRPr>
          </a:p>
          <a:p>
            <a:pPr marL="0" indent="0">
              <a:buFont typeface="Arial" charset="0"/>
              <a:buNone/>
            </a:pPr>
            <a:endParaRPr lang="en-US" sz="3200" dirty="0" smtClean="0">
              <a:solidFill>
                <a:srgbClr val="FFFF00"/>
              </a:solidFill>
              <a:latin typeface="Helvetica" pitchFamily="-105" charset="0"/>
            </a:endParaRPr>
          </a:p>
          <a:p>
            <a:pPr marL="0" indent="0">
              <a:buFont typeface="Arial" charset="0"/>
              <a:buNone/>
            </a:pPr>
            <a:endParaRPr lang="en-US" sz="3200" dirty="0">
              <a:solidFill>
                <a:srgbClr val="FFFF00"/>
              </a:solidFill>
              <a:latin typeface="Helvetica" pitchFamily="-105" charset="0"/>
            </a:endParaRPr>
          </a:p>
          <a:p>
            <a:pPr marL="0" indent="0">
              <a:buFont typeface="Arial" charset="0"/>
              <a:buNone/>
            </a:pPr>
            <a:endParaRPr lang="en-US" sz="3200" dirty="0" smtClean="0">
              <a:solidFill>
                <a:srgbClr val="FFFF00"/>
              </a:solidFill>
              <a:latin typeface="Helvetica" pitchFamily="-105" charset="0"/>
            </a:endParaRPr>
          </a:p>
          <a:p>
            <a:pPr marL="0" indent="0">
              <a:buFont typeface="Arial" charset="0"/>
              <a:buNone/>
            </a:pPr>
            <a:endParaRPr lang="en-US" sz="3200" dirty="0" smtClean="0">
              <a:solidFill>
                <a:srgbClr val="FFFF00"/>
              </a:solidFill>
              <a:latin typeface="Helvetica" pitchFamily="-105" charset="0"/>
            </a:endParaRPr>
          </a:p>
          <a:p>
            <a:pPr marL="457200" lvl="1" indent="0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marL="457200" lvl="1" indent="0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marL="457200" lvl="1" indent="0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835" y="1981200"/>
            <a:ext cx="5047130" cy="39000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124" t="10000" r="11371"/>
          <a:stretch/>
        </p:blipFill>
        <p:spPr>
          <a:xfrm>
            <a:off x="2209800" y="228600"/>
            <a:ext cx="6861366" cy="6126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67000" y="3139310"/>
            <a:ext cx="6126480" cy="5486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http://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lhc-bsa.org/programplan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4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62213" y="990600"/>
            <a:ext cx="6735762" cy="1828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3200" dirty="0" smtClean="0">
                <a:solidFill>
                  <a:srgbClr val="FFFF00"/>
                </a:solidFill>
                <a:latin typeface="Helvetica" pitchFamily="-105" charset="0"/>
              </a:rPr>
              <a:t>“New” Electronic Fliers</a:t>
            </a:r>
          </a:p>
          <a:p>
            <a:pPr marL="0" indent="0">
              <a:buFont typeface="Arial" charset="0"/>
              <a:buNone/>
            </a:pPr>
            <a:endParaRPr lang="en-US" sz="3200" dirty="0">
              <a:solidFill>
                <a:srgbClr val="FFFF00"/>
              </a:solidFill>
              <a:latin typeface="Helvetica" pitchFamily="-105" charset="0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63" y="2438400"/>
            <a:ext cx="2355273" cy="304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7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51138" y="3674584"/>
            <a:ext cx="6211861" cy="2954816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endParaRPr lang="en-US" sz="2000" dirty="0" smtClean="0">
              <a:latin typeface="Helvetica" pitchFamily="-105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Helvetica" pitchFamily="-105" charset="0"/>
              </a:rPr>
              <a:t>Plan to Visit Summer Camp</a:t>
            </a:r>
            <a:r>
              <a:rPr lang="en-US" sz="1200" dirty="0" smtClean="0">
                <a:latin typeface="Helvetica" pitchFamily="-105" charset="0"/>
              </a:rPr>
              <a:t/>
            </a:r>
            <a:br>
              <a:rPr lang="en-US" sz="1200" dirty="0" smtClean="0">
                <a:latin typeface="Helvetica" pitchFamily="-105" charset="0"/>
              </a:rPr>
            </a:br>
            <a:endParaRPr lang="en-US" sz="1200" dirty="0" smtClean="0">
              <a:latin typeface="Helvetica" pitchFamily="-105" charset="0"/>
            </a:endParaRPr>
          </a:p>
          <a:p>
            <a:pPr marL="400050" lvl="1" indent="0">
              <a:buFont typeface="Arial" charset="0"/>
              <a:buNone/>
            </a:pPr>
            <a:endParaRPr lang="en-US" sz="1600" dirty="0" smtClean="0">
              <a:latin typeface="Helvetica" pitchFamily="-105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Helvetica" pitchFamily="-105" charset="0"/>
              </a:rPr>
              <a:t>Relax &amp; Refresh</a:t>
            </a:r>
            <a:endParaRPr lang="en-US" sz="1600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sz="2000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sz="1800" u="sng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itchFamily="-105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F1C61C4A-AB4F-4E46-BB2E-5B5A6EB2B89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05994" y="378091"/>
            <a:ext cx="3092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Looking Ahead</a:t>
            </a: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67" y="1058333"/>
            <a:ext cx="3581400" cy="24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351088" y="228600"/>
            <a:ext cx="6735762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FFFF00"/>
                </a:solidFill>
                <a:latin typeface="Helvetica" pitchFamily="-105" charset="0"/>
              </a:rPr>
              <a:t>Suggestion</a:t>
            </a: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37" y="778464"/>
            <a:ext cx="6281738" cy="613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713038" y="2286000"/>
            <a:ext cx="6735762" cy="1905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  <a:latin typeface="Helvetica" pitchFamily="-105" charset="0"/>
              </a:rPr>
              <a:t>UPDATE</a:t>
            </a:r>
          </a:p>
          <a:p>
            <a:r>
              <a:rPr lang="en-US" sz="2800" dirty="0" smtClean="0">
                <a:latin typeface="Helvetica" pitchFamily="-105" charset="0"/>
              </a:rPr>
              <a:t>Commissioner Toolbox</a:t>
            </a:r>
          </a:p>
          <a:p>
            <a:r>
              <a:rPr lang="en-US" sz="2800" dirty="0" smtClean="0">
                <a:latin typeface="Helvetica" pitchFamily="-105" charset="0"/>
              </a:rPr>
              <a:t>Likely to be late…</a:t>
            </a: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14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4525" r="15230" b="56121"/>
          <a:stretch/>
        </p:blipFill>
        <p:spPr bwMode="auto">
          <a:xfrm>
            <a:off x="3048000" y="152400"/>
            <a:ext cx="4658995" cy="990600"/>
          </a:xfrm>
          <a:prstGeom prst="roundRect">
            <a:avLst>
              <a:gd name="adj" fmla="val 16667"/>
            </a:avLst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478087" y="1752600"/>
            <a:ext cx="6016625" cy="3476273"/>
            <a:chOff x="2670175" y="1905000"/>
            <a:chExt cx="6016625" cy="3476273"/>
          </a:xfrm>
        </p:grpSpPr>
        <p:pic>
          <p:nvPicPr>
            <p:cNvPr id="9" name="Picture 2" descr="Red Toolbox Desig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0175" y="1905000"/>
              <a:ext cx="6016625" cy="3476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3267030"/>
              <a:ext cx="1828800" cy="183837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1200" y="3352800"/>
              <a:ext cx="1295400" cy="1490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81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68375" y="3940175"/>
            <a:ext cx="399415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3E"/>
                </a:solidFill>
              </a:rPr>
              <a:t>Career </a:t>
            </a:r>
            <a:br>
              <a:rPr lang="en-US" dirty="0" smtClean="0">
                <a:solidFill>
                  <a:srgbClr val="FFFF3E"/>
                </a:solidFill>
              </a:rPr>
            </a:br>
            <a:r>
              <a:rPr lang="en-US" dirty="0" smtClean="0">
                <a:solidFill>
                  <a:srgbClr val="FFFF3E"/>
                </a:solidFill>
              </a:rPr>
              <a:t>Enhancement</a:t>
            </a:r>
            <a:endParaRPr lang="en-US" dirty="0">
              <a:solidFill>
                <a:srgbClr val="FFFF3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4600" y="533400"/>
            <a:ext cx="6312429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How is MORALE in your District?!</a:t>
            </a:r>
            <a:endParaRPr lang="en-US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481943" y="1371600"/>
            <a:ext cx="6345086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district commissioner is the chief morale officer of the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district!!!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They should 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 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upbeat, personable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determined, and a role model for Scouting ideals. </a:t>
            </a:r>
            <a:endParaRPr lang="en-US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They 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should be passionate about 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benefits 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of Scouting and a champion of the unit to make Scouting happen in the lives of young people</a:t>
            </a: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1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Council Commissioner Manual #522-015</a:t>
            </a:r>
            <a:endParaRPr lang="en-US" sz="2000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49249" y="267325"/>
            <a:ext cx="447430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Commissioner </a:t>
            </a:r>
            <a:r>
              <a:rPr lang="en-US" sz="4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4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Conference</a:t>
            </a:r>
            <a:endParaRPr lang="en-US" sz="60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62200" y="1905000"/>
            <a:ext cx="6553200" cy="838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Registered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5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19693"/>
              </p:ext>
            </p:extLst>
          </p:nvPr>
        </p:nvGraphicFramePr>
        <p:xfrm>
          <a:off x="4038600" y="2590800"/>
          <a:ext cx="2895600" cy="3429000"/>
        </p:xfrm>
        <a:graphic>
          <a:graphicData uri="http://schemas.openxmlformats.org/drawingml/2006/table">
            <a:tbl>
              <a:tblPr/>
              <a:tblGrid>
                <a:gridCol w="2406468"/>
                <a:gridCol w="489132"/>
              </a:tblGrid>
              <a:tr h="381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Council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</a:pPr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Conestoga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</a:pPr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Frontier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</a:pPr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</a:pPr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Forbes Trail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</a:pPr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Lackawanna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</a:pPr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Potomac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</a:pPr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Japeechen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</a:pPr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</a:pP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Chestnut Ridge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</a:pP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5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49249" y="267325"/>
            <a:ext cx="447430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Commissioner </a:t>
            </a:r>
            <a:r>
              <a:rPr lang="en-US" sz="4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4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Conference</a:t>
            </a:r>
            <a:endParaRPr lang="en-US" sz="60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62200" y="1905000"/>
            <a:ext cx="6553200" cy="4038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commissioner conference should be held on an annual basis and should be the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commissioner’s highlight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year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should be a highly informative planning, morale-enhancing,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team-building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13231" r="2166" b="20481"/>
          <a:stretch/>
        </p:blipFill>
        <p:spPr>
          <a:xfrm rot="20361813">
            <a:off x="1770234" y="636753"/>
            <a:ext cx="6709389" cy="37359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58728" y="731837"/>
            <a:ext cx="4832350" cy="1096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7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Mack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2903" y="228803"/>
            <a:ext cx="66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small" dirty="0" smtClean="0">
                <a:solidFill>
                  <a:srgbClr val="645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Commissioner Conference</a:t>
            </a:r>
            <a:endParaRPr lang="en-US" sz="4800" cap="small" dirty="0">
              <a:solidFill>
                <a:srgbClr val="645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2" descr="D:\Commissioner\Barbecue &amp; Fall Kick-off\Red Star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0662" y="190500"/>
            <a:ext cx="1189538" cy="1189538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311650" y="4314350"/>
            <a:ext cx="4832350" cy="224155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Steak &amp; Shrimp Dinner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Building &amp; Fun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DCSA Presentation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Cabinet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&amp; Advanced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5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1" y="5215961"/>
            <a:ext cx="1676400" cy="1510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15" y="-152400"/>
            <a:ext cx="6854585" cy="8870639"/>
          </a:xfrm>
          <a:prstGeom prst="rect">
            <a:avLst/>
          </a:prstGeom>
        </p:spPr>
      </p:pic>
      <p:pic>
        <p:nvPicPr>
          <p:cNvPr id="3074" name="Picture 2" descr="http://www.mac-bsa.org/Post/sections/1/Images/VenturingTrademark4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0" y="5136263"/>
            <a:ext cx="1718501" cy="171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1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0" y="5537791"/>
            <a:ext cx="6735762" cy="1096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Sunday, August 24</a:t>
            </a:r>
          </a:p>
          <a:p>
            <a:pPr marL="0" indent="0" algn="ctr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$15 includes Tailgate Party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4498" y="251746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Commissioner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Nite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</a:t>
            </a:r>
            <a:b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Washington Wild Things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ActionFolio_blue.png"/>
          <p:cNvPicPr>
            <a:picLocks noChangeAspect="1"/>
          </p:cNvPicPr>
          <p:nvPr/>
        </p:nvPicPr>
        <p:blipFill>
          <a:blip r:embed="rId3" cstate="print"/>
          <a:srcRect l="83333" r="-1333"/>
          <a:stretch>
            <a:fillRect/>
          </a:stretch>
        </p:blipFill>
        <p:spPr>
          <a:xfrm>
            <a:off x="-30883" y="5562600"/>
            <a:ext cx="2286000" cy="1489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85" y="1784688"/>
            <a:ext cx="365243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220409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SCOUT FAMILY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Nite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</a:t>
            </a:r>
            <a:b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Washington Wild Things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95400"/>
            <a:ext cx="3962400" cy="444817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238" y="381000"/>
            <a:ext cx="6202362" cy="1018066"/>
          </a:xfrm>
        </p:spPr>
        <p:txBody>
          <a:bodyPr anchor="t"/>
          <a:lstStyle/>
          <a:p>
            <a:r>
              <a:rPr lang="en-US" sz="3600" i="1" dirty="0" smtClean="0">
                <a:solidFill>
                  <a:srgbClr val="FFFF00"/>
                </a:solidFill>
              </a:rPr>
              <a:t>Quote of the month: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653" y="5584337"/>
            <a:ext cx="6278562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i="1" dirty="0" smtClean="0">
                <a:solidFill>
                  <a:srgbClr val="FFFF00"/>
                </a:solidFill>
              </a:rPr>
              <a:t>CSE Wayne Brock</a:t>
            </a:r>
            <a:r>
              <a:rPr lang="en-US" sz="2000" b="0" dirty="0" smtClean="0">
                <a:solidFill>
                  <a:srgbClr val="FFFF00"/>
                </a:solidFill>
              </a:rPr>
              <a:t/>
            </a:r>
            <a:br>
              <a:rPr lang="en-US" sz="2000" b="0" dirty="0" smtClean="0">
                <a:solidFill>
                  <a:srgbClr val="FFFF00"/>
                </a:solidFill>
              </a:rPr>
            </a:br>
            <a:endParaRPr lang="en-US" sz="2000" b="0" dirty="0" smtClean="0">
              <a:solidFill>
                <a:srgbClr val="FFFF00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b="0" i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90763" y="1583216"/>
            <a:ext cx="6502399" cy="390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serve more youth.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keep our programs relevant to the youth of today and tomorrow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deliver what we promise.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measure of success must be viewed through a single question, “does it make a difference in the life of a child.”</a:t>
            </a:r>
          </a:p>
        </p:txBody>
      </p:sp>
    </p:spTree>
    <p:extLst>
      <p:ext uri="{BB962C8B-B14F-4D97-AF65-F5344CB8AC3E}">
        <p14:creationId xmlns:p14="http://schemas.microsoft.com/office/powerpoint/2010/main" val="22571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20</a:t>
            </a:fld>
            <a:endParaRPr lang="en-US"/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  <p:pic>
        <p:nvPicPr>
          <p:cNvPr id="7" name="Picture 6" descr="GeneralCommiss_4k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43" b="2027"/>
          <a:stretch>
            <a:fillRect/>
          </a:stretch>
        </p:blipFill>
        <p:spPr>
          <a:xfrm>
            <a:off x="3810000" y="838200"/>
            <a:ext cx="3717055" cy="384980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55838" y="5105400"/>
            <a:ext cx="6735762" cy="1096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 Boyde</a:t>
            </a:r>
          </a:p>
          <a:p>
            <a:pPr marL="0" indent="0" algn="ctr">
              <a:buNone/>
            </a:pPr>
            <a:r>
              <a:rPr lang="en-US" sz="2000" b="0" dirty="0" smtClean="0">
                <a:latin typeface="Helvetica" pitchFamily="-105" charset="0"/>
              </a:rPr>
              <a:t>Assistant Council Commissioner – Training &amp; Recognition</a:t>
            </a:r>
            <a:endParaRPr lang="en-US" sz="1200" b="0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726436" y="3856037"/>
            <a:ext cx="5824728" cy="2468563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latin typeface="Helvetica" pitchFamily="-105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" pitchFamily="-105" charset="0"/>
              </a:rPr>
              <a:t>June 7, 2014 – </a:t>
            </a:r>
            <a:r>
              <a:rPr lang="en-US" sz="2000" dirty="0" smtClean="0">
                <a:latin typeface="Helvetica" pitchFamily="-105" charset="0"/>
              </a:rPr>
              <a:t>Sponsored by Area 6</a:t>
            </a: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2000" dirty="0" smtClean="0">
                <a:latin typeface="Helvetica" pitchFamily="-105" charset="0"/>
              </a:rPr>
              <a:t>8:30 AM </a:t>
            </a:r>
            <a:r>
              <a:rPr lang="en-US" sz="2000" b="0" dirty="0" smtClean="0">
                <a:latin typeface="Helvetica" pitchFamily="-105" charset="0"/>
              </a:rPr>
              <a:t>(Part of Commissioner Conference)</a:t>
            </a:r>
            <a:r>
              <a:rPr lang="en-US" sz="2800" b="0" dirty="0" smtClean="0">
                <a:latin typeface="Helvetica" pitchFamily="-105" charset="0"/>
              </a:rPr>
              <a:t/>
            </a:r>
            <a:br>
              <a:rPr lang="en-US" sz="2800" b="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>	</a:t>
            </a: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21</a:t>
            </a:fld>
            <a:endParaRPr lang="en-US"/>
          </a:p>
        </p:txBody>
      </p:sp>
      <p:pic>
        <p:nvPicPr>
          <p:cNvPr id="6" name="Picture 5" descr="FLASH Basic Training I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8575" y="990600"/>
            <a:ext cx="2680449" cy="237744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728119" y="3730108"/>
            <a:ext cx="5821362" cy="27432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Helvetica" pitchFamily="-105" charset="0"/>
            </a:endParaRPr>
          </a:p>
          <a:p>
            <a:r>
              <a:rPr lang="en-US" sz="2800" dirty="0" smtClean="0">
                <a:latin typeface="Helvetica" pitchFamily="-105" charset="0"/>
              </a:rPr>
              <a:t>June 7, 2014 – </a:t>
            </a:r>
            <a:r>
              <a:rPr lang="en-US" sz="2000" dirty="0" smtClean="0">
                <a:latin typeface="Helvetica" pitchFamily="-105" charset="0"/>
              </a:rPr>
              <a:t>Council Led</a:t>
            </a: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dirty="0">
                <a:latin typeface="Helvetica" pitchFamily="-105" charset="0"/>
              </a:rPr>
              <a:t>8:30 AM </a:t>
            </a:r>
            <a:r>
              <a:rPr lang="en-US" sz="2000" b="0" dirty="0">
                <a:latin typeface="Helvetica" pitchFamily="-105" charset="0"/>
              </a:rPr>
              <a:t>(Part of Commissioner Conference</a:t>
            </a:r>
            <a:r>
              <a:rPr lang="en-US" sz="2000" b="0" dirty="0" smtClean="0">
                <a:latin typeface="Helvetica" pitchFamily="-105" charset="0"/>
              </a:rPr>
              <a:t>)</a:t>
            </a: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75" y="990600"/>
            <a:ext cx="2680449" cy="237744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23</a:t>
            </a:fld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tx1"/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Helvetica" pitchFamily="-105" charset="0"/>
              </a:rPr>
              <a:t>Recognition</a:t>
            </a:r>
            <a:endParaRPr lang="en-US" sz="3200" dirty="0" smtClean="0">
              <a:solidFill>
                <a:schemeClr val="tx1"/>
              </a:solidFill>
              <a:latin typeface="Helvetica" pitchFamily="-105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55838" y="990600"/>
            <a:ext cx="6735762" cy="1530350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>
                <a:latin typeface="Helvetica" pitchFamily="-105" charset="0"/>
              </a:rPr>
              <a:t>D.C.S.A.</a:t>
            </a:r>
          </a:p>
          <a:p>
            <a:pPr algn="ctr">
              <a:buNone/>
            </a:pPr>
            <a:r>
              <a:rPr lang="en-US" dirty="0" smtClean="0">
                <a:latin typeface="Helvetica" pitchFamily="-105" charset="0"/>
              </a:rPr>
              <a:t>Distinguished Commissioner Service Award</a:t>
            </a: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pic>
        <p:nvPicPr>
          <p:cNvPr id="10" name="Picture 3" descr="D:\Commissioner\ART\DCSA Kn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6060" y="2908493"/>
            <a:ext cx="1501692" cy="685800"/>
          </a:xfrm>
          <a:prstGeom prst="rect">
            <a:avLst/>
          </a:prstGeom>
          <a:noFill/>
        </p:spPr>
      </p:pic>
      <p:pic>
        <p:nvPicPr>
          <p:cNvPr id="11" name="Picture 10" descr="DCSA Unit Commissioner.gif"/>
          <p:cNvPicPr>
            <a:picLocks noChangeAspect="1"/>
          </p:cNvPicPr>
          <p:nvPr/>
        </p:nvPicPr>
        <p:blipFill>
          <a:blip r:embed="rId4" cstate="print"/>
          <a:srcRect l="7260" t="7778" r="9253" b="1111"/>
          <a:stretch>
            <a:fillRect/>
          </a:stretch>
        </p:blipFill>
        <p:spPr>
          <a:xfrm>
            <a:off x="5627379" y="2495550"/>
            <a:ext cx="1203618" cy="214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9" descr="JTE_Logo_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81356" y="1143000"/>
            <a:ext cx="7038844" cy="4191000"/>
          </a:xfrm>
          <a:prstGeom prst="rect">
            <a:avLst/>
          </a:prstGeom>
          <a:noFill/>
          <a:effectLst>
            <a:glow rad="38100">
              <a:schemeClr val="tx1">
                <a:alpha val="60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</p:spTree>
    <p:extLst>
      <p:ext uri="{BB962C8B-B14F-4D97-AF65-F5344CB8AC3E}">
        <p14:creationId xmlns:p14="http://schemas.microsoft.com/office/powerpoint/2010/main" val="22208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4600" y="990600"/>
            <a:ext cx="6735762" cy="5257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3200" dirty="0" smtClean="0">
                <a:solidFill>
                  <a:srgbClr val="FFFF00"/>
                </a:solidFill>
                <a:latin typeface="Helvetica" pitchFamily="-105" charset="0"/>
              </a:rPr>
              <a:t>Strategy:</a:t>
            </a:r>
          </a:p>
          <a:p>
            <a:endParaRPr lang="en-US" sz="2800" dirty="0">
              <a:latin typeface="Helvetica" pitchFamily="-105" charset="0"/>
            </a:endParaRPr>
          </a:p>
          <a:p>
            <a:r>
              <a:rPr lang="en-US" sz="2800" dirty="0">
                <a:latin typeface="Helvetica" pitchFamily="-105" charset="0"/>
              </a:rPr>
              <a:t>Help parents understand that Scouting makes the most of the little time they have to impact their children</a:t>
            </a:r>
            <a:r>
              <a:rPr lang="en-US" sz="2800" dirty="0" smtClean="0">
                <a:latin typeface="Helvetica" pitchFamily="-105" charset="0"/>
              </a:rPr>
              <a:t>.</a:t>
            </a:r>
            <a:endParaRPr lang="en-US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4600" y="990600"/>
            <a:ext cx="6735762" cy="5257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3200" dirty="0" smtClean="0">
                <a:solidFill>
                  <a:srgbClr val="FFFF00"/>
                </a:solidFill>
                <a:latin typeface="Helvetica" pitchFamily="-105" charset="0"/>
              </a:rPr>
              <a:t>Campaign:</a:t>
            </a:r>
          </a:p>
          <a:p>
            <a:endParaRPr lang="en-US" sz="2800" dirty="0">
              <a:latin typeface="Helvetica" pitchFamily="-105" charset="0"/>
            </a:endParaRPr>
          </a:p>
          <a:p>
            <a:r>
              <a:rPr lang="en-US" sz="2800" dirty="0" smtClean="0">
                <a:latin typeface="Helvetica" pitchFamily="-105" charset="0"/>
              </a:rPr>
              <a:t>Build Your Adventure</a:t>
            </a:r>
          </a:p>
          <a:p>
            <a:endParaRPr lang="en-US" sz="2800" dirty="0">
              <a:latin typeface="Helvetica" pitchFamily="-105" charset="0"/>
            </a:endParaRPr>
          </a:p>
          <a:p>
            <a:r>
              <a:rPr lang="en-US" sz="2800" dirty="0" smtClean="0">
                <a:latin typeface="Helvetica" pitchFamily="-105" charset="0"/>
              </a:rPr>
              <a:t>ADVENTUE IS WAITING</a:t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4000" dirty="0" smtClean="0">
                <a:latin typeface="Helvetica" pitchFamily="-105" charset="0"/>
              </a:rPr>
              <a:t>BUILD YOURS</a:t>
            </a:r>
            <a:endParaRPr lang="en-US" sz="3600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6"/>
          <a:stretch>
            <a:fillRect/>
          </a:stretch>
        </p:blipFill>
        <p:spPr bwMode="auto">
          <a:xfrm>
            <a:off x="368300" y="2214563"/>
            <a:ext cx="8547100" cy="334803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41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77813"/>
            <a:ext cx="5078824" cy="5105400"/>
          </a:xfrm>
          <a:prstGeom prst="rect">
            <a:avLst/>
          </a:prstGeom>
        </p:spPr>
      </p:pic>
      <p:sp>
        <p:nvSpPr>
          <p:cNvPr id="11267" name="Title 8"/>
          <p:cNvSpPr>
            <a:spLocks noGrp="1"/>
          </p:cNvSpPr>
          <p:nvPr>
            <p:ph type="title"/>
          </p:nvPr>
        </p:nvSpPr>
        <p:spPr>
          <a:xfrm rot="16200000">
            <a:off x="-2097397" y="3280011"/>
            <a:ext cx="6278624" cy="1474229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COMMISSIONER</a:t>
            </a:r>
            <a:r>
              <a:rPr lang="en-US" sz="28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/>
            </a:r>
            <a:br>
              <a:rPr lang="en-US" sz="28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</a:br>
            <a:r>
              <a:rPr lang="en-US" sz="28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General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31C9-5FC4-42B5-A6C3-F09C45E02CF1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65907"/>
            <a:ext cx="6202362" cy="114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#1 Priority</a:t>
            </a:r>
            <a:endParaRPr lang="en-US" sz="4000" b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362200" y="2209800"/>
            <a:ext cx="6529387" cy="4219574"/>
          </a:xfrm>
        </p:spPr>
        <p:txBody>
          <a:bodyPr/>
          <a:lstStyle/>
          <a:p>
            <a:r>
              <a:rPr lang="en-US" sz="3200" dirty="0" smtClean="0">
                <a:latin typeface="Helvetica" pitchFamily="-105" charset="0"/>
              </a:rPr>
              <a:t>No Change???</a:t>
            </a:r>
            <a:endParaRPr lang="en-US" i="1" u="sng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265907"/>
            <a:ext cx="6605586" cy="114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Journey to Excellence</a:t>
            </a:r>
            <a:endParaRPr lang="en-US" sz="4000" b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6400"/>
            <a:ext cx="429014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447034"/>
            <a:ext cx="12280392" cy="205816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699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4600" y="990600"/>
            <a:ext cx="6735762" cy="5257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3200" dirty="0" smtClean="0">
                <a:solidFill>
                  <a:srgbClr val="FFFF00"/>
                </a:solidFill>
                <a:latin typeface="Helvetica" pitchFamily="-105" charset="0"/>
              </a:rPr>
              <a:t>Annual Service Plan</a:t>
            </a:r>
          </a:p>
          <a:p>
            <a:r>
              <a:rPr lang="en-US" sz="2800" dirty="0" smtClean="0">
                <a:latin typeface="Helvetica" pitchFamily="-105" charset="0"/>
              </a:rPr>
              <a:t>June</a:t>
            </a:r>
          </a:p>
          <a:p>
            <a:pPr lvl="1"/>
            <a:r>
              <a:rPr lang="en-US" dirty="0" smtClean="0">
                <a:latin typeface="Helvetica" pitchFamily="-105" charset="0"/>
              </a:rPr>
              <a:t>Outdoor Program Review</a:t>
            </a:r>
          </a:p>
          <a:p>
            <a:pPr lvl="1"/>
            <a:r>
              <a:rPr lang="en-US" i="1" dirty="0" smtClean="0">
                <a:latin typeface="Helvetica" pitchFamily="-105" charset="0"/>
              </a:rPr>
              <a:t>Commissioner Conference</a:t>
            </a:r>
          </a:p>
          <a:p>
            <a:pPr lvl="1"/>
            <a:endParaRPr lang="en-US" dirty="0" smtClean="0">
              <a:latin typeface="Helvetica" pitchFamily="-105" charset="0"/>
            </a:endParaRPr>
          </a:p>
          <a:p>
            <a:r>
              <a:rPr lang="en-US" sz="2800" dirty="0" smtClean="0">
                <a:latin typeface="Helvetica" pitchFamily="-105" charset="0"/>
              </a:rPr>
              <a:t>July</a:t>
            </a:r>
          </a:p>
          <a:p>
            <a:pPr lvl="1"/>
            <a:r>
              <a:rPr lang="en-US" dirty="0" smtClean="0">
                <a:latin typeface="Helvetica" pitchFamily="-105" charset="0"/>
              </a:rPr>
              <a:t>Unit Health Assessment</a:t>
            </a:r>
          </a:p>
          <a:p>
            <a:pPr lvl="1"/>
            <a:endParaRPr lang="en-US" dirty="0">
              <a:latin typeface="Helvetica" pitchFamily="-105" charset="0"/>
            </a:endParaRPr>
          </a:p>
          <a:p>
            <a:r>
              <a:rPr lang="en-US" sz="2800" dirty="0" smtClean="0">
                <a:latin typeface="Helvetica" pitchFamily="-105" charset="0"/>
              </a:rPr>
              <a:t>Jun/Jul/Aug</a:t>
            </a:r>
            <a:endParaRPr lang="en-US" sz="2800" dirty="0">
              <a:latin typeface="Helvetica" pitchFamily="-105" charset="0"/>
            </a:endParaRPr>
          </a:p>
          <a:p>
            <a:pPr lvl="1"/>
            <a:r>
              <a:rPr lang="en-US" dirty="0">
                <a:latin typeface="Helvetica" pitchFamily="-105" charset="0"/>
              </a:rPr>
              <a:t>Unit </a:t>
            </a:r>
            <a:r>
              <a:rPr lang="en-US" dirty="0" smtClean="0">
                <a:latin typeface="Helvetica" pitchFamily="-105" charset="0"/>
              </a:rPr>
              <a:t>Program Planning</a:t>
            </a:r>
          </a:p>
          <a:p>
            <a:pPr marL="457200" lvl="1" indent="0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marL="457200" lvl="1" indent="0">
              <a:buFont typeface="Arial" charset="0"/>
              <a:buNone/>
            </a:pPr>
            <a:r>
              <a:rPr lang="en-US" b="1" dirty="0" smtClean="0">
                <a:solidFill>
                  <a:srgbClr val="FFFF3E"/>
                </a:solidFill>
                <a:latin typeface="Helvetica" pitchFamily="-105" charset="0"/>
              </a:rPr>
              <a:t>http://commissioner-bsa.org/service.html</a:t>
            </a:r>
            <a:endParaRPr lang="en-US" b="1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February Commissioner Training&quot;/&gt;&lt;property id=&quot;20148&quot; value=&quot;5&quot;/&gt;&lt;property id=&quot;20184&quot; value=&quot;7&quot;/&gt;&lt;property id=&quot;20224&quot; value=&quot;D:\My Adobe Presentations\February Commissioner Training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Quote of the month:&amp;quot;&quot;/&gt;&lt;property id=&quot;20303&quot; value=&quot;-1&quot;/&gt;&lt;property id=&quot;20307&quot; value=&quot;399&quot;/&gt;&lt;property id=&quot;20309&quot; value=&quot;-1&quot;/&gt;&lt;/object&gt;&lt;object type=&quot;3&quot; unique_id=&quot;10008&quot;&gt;&lt;property id=&quot;20148&quot; value=&quot;5&quot;/&gt;&lt;property id=&quot;20300&quot; value=&quot;Slide 2 - &amp;quot;COMMISSIONER&amp;#x0D;&amp;#x0A;Training Updates&amp;quot;&quot;/&gt;&lt;property id=&quot;20303&quot; value=&quot;-1&quot;/&gt;&lt;property id=&quot;20307&quot; value=&quot;400&quot;/&gt;&lt;property id=&quot;20309&quot; value=&quot;-1&quot;/&gt;&lt;/object&gt;&lt;object type=&quot;3&quot; unique_id=&quot;10009&quot;&gt;&lt;property id=&quot;20148&quot; value=&quot;5&quot;/&gt;&lt;property id=&quot;20300&quot; value=&quot;Slide 3&quot;/&gt;&lt;property id=&quot;20303&quot; value=&quot;-1&quot;/&gt;&lt;property id=&quot;20307&quot; value=&quot;402&quot;/&gt;&lt;property id=&quot;20309&quot; value=&quot;-1&quot;/&gt;&lt;/object&gt;&lt;object type=&quot;3&quot; unique_id=&quot;10011&quot;&gt;&lt;property id=&quot;20148&quot; value=&quot;5&quot;/&gt;&lt;property id=&quot;20300&quot; value=&quot;Slide 5 - &amp;quot;&amp;#x0D;&amp;#x0A;&amp;#x0D;&amp;#x0A;OOOOPS!&amp;#x0D;&amp;#x0A;&amp;#x0D;&amp;#x0A;&amp;quot;&quot;/&gt;&lt;property id=&quot;20303&quot; value=&quot;-1&quot;/&gt;&lt;property id=&quot;20307&quot; value=&quot;418&quot;/&gt;&lt;property id=&quot;20309&quot; value=&quot;-1&quot;/&gt;&lt;/object&gt;&lt;object type=&quot;3&quot; unique_id=&quot;10766&quot;&gt;&lt;property id=&quot;20148&quot; value=&quot;5&quot;/&gt;&lt;property id=&quot;20300&quot; value=&quot;Slide 7&quot;/&gt;&lt;property id=&quot;20307&quot; value=&quot;453&quot;/&gt;&lt;/object&gt;&lt;object type=&quot;3&quot; unique_id=&quot;12154&quot;&gt;&lt;property id=&quot;20148&quot; value=&quot;5&quot;/&gt;&lt;property id=&quot;20300&quot; value=&quot;Slide 6&quot;/&gt;&lt;property id=&quot;20307&quot; value=&quot;481&quot;/&gt;&lt;/object&gt;&lt;object type=&quot;3&quot; unique_id=&quot;12566&quot;&gt;&lt;property id=&quot;20148&quot; value=&quot;5&quot;/&gt;&lt;property id=&quot;20300&quot; value=&quot;Slide 9 - &amp;quot;Membership Standards&amp;amp;#x09;&amp;quot;&quot;/&gt;&lt;property id=&quot;20307&quot; value=&quot;483&quot;/&gt;&lt;/object&gt;&lt;object type=&quot;3&quot; unique_id=&quot;16317&quot;&gt;&lt;property id=&quot;20148&quot; value=&quot;5&quot;/&gt;&lt;property id=&quot;20300&quot; value=&quot;Slide 8&quot;/&gt;&lt;property id=&quot;20307&quot; value=&quot;482&quot;/&gt;&lt;/object&gt;&lt;object type=&quot;3&quot; unique_id=&quot;16318&quot;&gt;&lt;property id=&quot;20148&quot; value=&quot;5&quot;/&gt;&lt;property id=&quot;20300&quot; value=&quot;Slide 10&quot;/&gt;&lt;property id=&quot;20307&quot; value=&quot;484&quot;/&gt;&lt;/object&gt;&lt;object type=&quot;3&quot; unique_id=&quot;16319&quot;&gt;&lt;property id=&quot;20148&quot; value=&quot;5&quot;/&gt;&lt;property id=&quot;20300&quot; value=&quot;Slide 11 - &amp;quot;The Commissioner Role&amp;quot;&quot;/&gt;&lt;property id=&quot;20307&quot; value=&quot;485&quot;/&gt;&lt;/object&gt;&lt;object type=&quot;3&quot; unique_id=&quot;16320&quot;&gt;&lt;property id=&quot;20148&quot; value=&quot;5&quot;/&gt;&lt;property id=&quot;20300&quot; value=&quot;Slide 12 - &amp;quot;What is a “Charter”&amp;quot;&quot;/&gt;&lt;property id=&quot;20307&quot; value=&quot;486&quot;/&gt;&lt;/object&gt;&lt;object type=&quot;3&quot; unique_id=&quot;16321&quot;&gt;&lt;property id=&quot;20148&quot; value=&quot;5&quot;/&gt;&lt;property id=&quot;20300&quot; value=&quot;Slide 13 - &amp;quot;Why Re-charter&amp;quot;&quot;/&gt;&lt;property id=&quot;20307&quot; value=&quot;487&quot;/&gt;&lt;/object&gt;&lt;object type=&quot;3&quot; unique_id=&quot;16322&quot;&gt;&lt;property id=&quot;20148&quot; value=&quot;5&quot;/&gt;&lt;property id=&quot;20300&quot; value=&quot;Slide 14 - &amp;quot;Why this Training?!  (again)&amp;quot;&quot;/&gt;&lt;property id=&quot;20307&quot; value=&quot;488&quot;/&gt;&lt;/object&gt;&lt;object type=&quot;3&quot; unique_id=&quot;16323&quot;&gt;&lt;property id=&quot;20148&quot; value=&quot;5&quot;/&gt;&lt;property id=&quot;20300&quot; value=&quot;Slide 15 - &amp;quot;Aligns with 4 Focus Areas&amp;quot;&quot;/&gt;&lt;property id=&quot;20307&quot; value=&quot;489&quot;/&gt;&lt;/object&gt;&lt;object type=&quot;3&quot; unique_id=&quot;16324&quot;&gt;&lt;property id=&quot;20148&quot; value=&quot;5&quot;/&gt;&lt;property id=&quot;20300&quot; value=&quot;Slide 16 - &amp;quot;Renewal Packet Contents&amp;quot;&quot;/&gt;&lt;property id=&quot;20307&quot; value=&quot;490&quot;/&gt;&lt;/object&gt;&lt;object type=&quot;3&quot; unique_id=&quot;16325&quot;&gt;&lt;property id=&quot;20148&quot; value=&quot;5&quot;/&gt;&lt;property id=&quot;20300&quot; value=&quot;Slide 17 - &amp;quot;Charter Renewal Time Line&amp;quot;&quot;/&gt;&lt;property id=&quot;20307&quot; value=&quot;491&quot;/&gt;&lt;/object&gt;&lt;object type=&quot;3&quot; unique_id=&quot;16326&quot;&gt;&lt;property id=&quot;20148&quot; value=&quot;5&quot;/&gt;&lt;property id=&quot;20300&quot; value=&quot;Slide 18 - &amp;quot;Process&amp;quot;&quot;/&gt;&lt;property id=&quot;20307&quot; value=&quot;492&quot;/&gt;&lt;/object&gt;&lt;object type=&quot;3&quot; unique_id=&quot;16327&quot;&gt;&lt;property id=&quot;20148&quot; value=&quot;5&quot;/&gt;&lt;property id=&quot;20300&quot; value=&quot;Slide 19 - &amp;quot;Process&amp;quot;&quot;/&gt;&lt;property id=&quot;20307&quot; value=&quot;493&quot;/&gt;&lt;/object&gt;&lt;object type=&quot;3&quot; unique_id=&quot;16328&quot;&gt;&lt;property id=&quot;20148&quot; value=&quot;5&quot;/&gt;&lt;property id=&quot;20300&quot; value=&quot;Slide 20 - &amp;quot;Process&amp;quot;&quot;/&gt;&lt;property id=&quot;20307&quot; value=&quot;494&quot;/&gt;&lt;/object&gt;&lt;object type=&quot;3&quot; unique_id=&quot;16329&quot;&gt;&lt;property id=&quot;20148&quot; value=&quot;5&quot;/&gt;&lt;property id=&quot;20300&quot; value=&quot;Slide 21 - &amp;quot;Process&amp;quot;&quot;/&gt;&lt;property id=&quot;20307&quot; value=&quot;495&quot;/&gt;&lt;/object&gt;&lt;object type=&quot;3&quot; unique_id=&quot;16330&quot;&gt;&lt;property id=&quot;20148&quot; value=&quot;5&quot;/&gt;&lt;property id=&quot;20300&quot; value=&quot;Slide 22 - &amp;quot;Internet Re-chartering&amp;quot;&quot;/&gt;&lt;property id=&quot;20307&quot; value=&quot;496&quot;/&gt;&lt;/object&gt;&lt;object type=&quot;3&quot; unique_id=&quot;16331&quot;&gt;&lt;property id=&quot;20148&quot; value=&quot;5&quot;/&gt;&lt;property id=&quot;20300&quot; value=&quot;Slide 23 - &amp;quot;Internet Re-chartering&amp;quot;&quot;/&gt;&lt;property id=&quot;20307&quot; value=&quot;497&quot;/&gt;&lt;/object&gt;&lt;object type=&quot;3&quot; unique_id=&quot;16332&quot;&gt;&lt;property id=&quot;20148&quot; value=&quot;5&quot;/&gt;&lt;property id=&quot;20300&quot; value=&quot;Slide 24 - &amp;quot;Internet Re-chartering&amp;quot;&quot;/&gt;&lt;property id=&quot;20307&quot; value=&quot;498&quot;/&gt;&lt;/object&gt;&lt;object type=&quot;3&quot; unique_id=&quot;16333&quot;&gt;&lt;property id=&quot;20148&quot; value=&quot;5&quot;/&gt;&lt;property id=&quot;20300&quot; value=&quot;Slide 25 - &amp;quot;Internet Re-chartering&amp;quot;&quot;/&gt;&lt;property id=&quot;20307&quot; value=&quot;499&quot;/&gt;&lt;/object&gt;&lt;object type=&quot;3&quot; unique_id=&quot;16334&quot;&gt;&lt;property id=&quot;20148&quot; value=&quot;5&quot;/&gt;&lt;property id=&quot;20300&quot; value=&quot;Slide 26 - &amp;quot;Availability&amp;quot;&quot;/&gt;&lt;property id=&quot;20307&quot; value=&quot;500&quot;/&gt;&lt;/object&gt;&lt;object type=&quot;3&quot; unique_id=&quot;16335&quot;&gt;&lt;property id=&quot;20148&quot; value=&quot;5&quot;/&gt;&lt;property id=&quot;20300&quot; value=&quot;Slide 27&quot;/&gt;&lt;property id=&quot;20307&quot; value=&quot;501&quot;/&gt;&lt;/object&gt;&lt;object type=&quot;3&quot; unique_id=&quot;16336&quot;&gt;&lt;property id=&quot;20148&quot; value=&quot;5&quot;/&gt;&lt;property id=&quot;20300&quot; value=&quot;Slide 28 - &amp;quot;Missing required positions&amp;quot;&quot;/&gt;&lt;property id=&quot;20307&quot; value=&quot;502&quot;/&gt;&lt;/object&gt;&lt;object type=&quot;3&quot; unique_id=&quot;16337&quot;&gt;&lt;property id=&quot;20148&quot; value=&quot;5&quot;/&gt;&lt;property id=&quot;20300&quot; value=&quot;Slide 29 - &amp;quot;Charter &amp;amp; apps not signed&amp;quot;&quot;/&gt;&lt;property id=&quot;20307&quot; value=&quot;503&quot;/&gt;&lt;/object&gt;&lt;object type=&quot;3&quot; unique_id=&quot;16338&quot;&gt;&lt;property id=&quot;20148&quot; value=&quot;5&quot;/&gt;&lt;property id=&quot;20300&quot; value=&quot;Slide 30 - &amp;quot;No Apps for New Youth/Adults&amp;quot;&quot;/&gt;&lt;property id=&quot;20307&quot; value=&quot;504&quot;/&gt;&lt;/object&gt;&lt;object type=&quot;3&quot; unique_id=&quot;16339&quot;&gt;&lt;property id=&quot;20148&quot; value=&quot;5&quot;/&gt;&lt;property id=&quot;20300&quot; value=&quot;Slide 31 - &amp;quot;Adults Not Providing SS#&amp;quot;&quot;/&gt;&lt;property id=&quot;20307&quot; value=&quot;505&quot;/&gt;&lt;/object&gt;&lt;object type=&quot;3&quot; unique_id=&quot;16340&quot;&gt;&lt;property id=&quot;20148&quot; value=&quot;5&quot;/&gt;&lt;property id=&quot;20300&quot; value=&quot;Slide 32 - &amp;quot;Too Many Multiple Positions&amp;quot;&quot;/&gt;&lt;property id=&quot;20307&quot; value=&quot;506&quot;/&gt;&lt;/object&gt;&lt;object type=&quot;3&quot; unique_id=&quot;16341&quot;&gt;&lt;property id=&quot;20148&quot; value=&quot;5&quot;/&gt;&lt;property id=&quot;20300&quot; value=&quot;Slide 33 - &amp;quot;People Multiple Out of Program&amp;quot;&quot;/&gt;&lt;property id=&quot;20307&quot; value=&quot;507&quot;/&gt;&lt;/object&gt;&lt;object type=&quot;3&quot; unique_id=&quot;16342&quot;&gt;&lt;property id=&quot;20148&quot; value=&quot;5&quot;/&gt;&lt;property id=&quot;20300&quot; value=&quot;Slide 34 - &amp;quot;Information Input&amp;quot;&quot;/&gt;&lt;property id=&quot;20307&quot; value=&quot;508&quot;/&gt;&lt;/object&gt;&lt;object type=&quot;3&quot; unique_id=&quot;16343&quot;&gt;&lt;property id=&quot;20148&quot; value=&quot;5&quot;/&gt;&lt;property id=&quot;20300&quot; value=&quot;Slide 35 - &amp;quot;Information Input&amp;quot;&quot;/&gt;&lt;property id=&quot;20307&quot; value=&quot;509&quot;/&gt;&lt;/object&gt;&lt;object type=&quot;3&quot; unique_id=&quot;16344&quot;&gt;&lt;property id=&quot;20148&quot; value=&quot;5&quot;/&gt;&lt;property id=&quot;20300&quot; value=&quot;Slide 36 - &amp;quot;No Follow-up with Drops&amp;quot;&quot;/&gt;&lt;property id=&quot;20307&quot; value=&quot;510&quot;/&gt;&lt;/object&gt;&lt;object type=&quot;3&quot; unique_id=&quot;16345&quot;&gt;&lt;property id=&quot;20148&quot; value=&quot;5&quot;/&gt;&lt;property id=&quot;20300&quot; value=&quot;Slide 37&quot;/&gt;&lt;property id=&quot;20307&quot; value=&quot;511&quot;/&gt;&lt;/object&gt;&lt;object type=&quot;3&quot; unique_id=&quot;16346&quot;&gt;&lt;property id=&quot;20148&quot; value=&quot;5&quot;/&gt;&lt;property id=&quot;20300&quot; value=&quot;Slide 38 - &amp;quot;Check New Member Status&amp;quot;&quot;/&gt;&lt;property id=&quot;20307&quot; value=&quot;512&quot;/&gt;&lt;/object&gt;&lt;object type=&quot;3&quot; unique_id=&quot;16347&quot;&gt;&lt;property id=&quot;20148&quot; value=&quot;5&quot;/&gt;&lt;property id=&quot;20300&quot; value=&quot;Slide 40 - &amp;quot;Stage Status&amp;quot;&quot;/&gt;&lt;property id=&quot;20307&quot; value=&quot;513&quot;/&gt;&lt;/object&gt;&lt;object type=&quot;3&quot; unique_id=&quot;16348&quot;&gt;&lt;property id=&quot;20148&quot; value=&quot;5&quot;/&gt;&lt;property id=&quot;20300&quot; value=&quot;Slide 41 - &amp;quot;Use Your “Tools”&amp;quot;&quot;/&gt;&lt;property id=&quot;20307&quot; value=&quot;514&quot;/&gt;&lt;/object&gt;&lt;object type=&quot;3&quot; unique_id=&quot;16349&quot;&gt;&lt;property id=&quot;20148&quot; value=&quot;5&quot;/&gt;&lt;property id=&quot;20300&quot; value=&quot;Slide 42 - &amp;quot;LHC - Free Advancement&amp;quot;&quot;/&gt;&lt;property id=&quot;20307&quot; value=&quot;515&quot;/&gt;&lt;/object&gt;&lt;object type=&quot;3&quot; unique_id=&quot;16350&quot;&gt;&lt;property id=&quot;20148&quot; value=&quot;5&quot;/&gt;&lt;property id=&quot;20300&quot; value=&quot;Slide 43 - &amp;quot;Incentive?&amp;quot;&quot;/&gt;&lt;property id=&quot;20307&quot; value=&quot;516&quot;/&gt;&lt;/object&gt;&lt;object type=&quot;3&quot; unique_id=&quot;16351&quot;&gt;&lt;property id=&quot;20148&quot; value=&quot;5&quot;/&gt;&lt;property id=&quot;20300&quot; value=&quot;Slide 44 - &amp;quot;Fees – NOTE CHANGE!&amp;quot;&quot;/&gt;&lt;property id=&quot;20307&quot; value=&quot;517&quot;/&gt;&lt;/object&gt;&lt;object type=&quot;3&quot; unique_id=&quot;16352&quot;&gt;&lt;property id=&quot;20148&quot; value=&quot;5&quot;/&gt;&lt;property id=&quot;20300&quot; value=&quot;Slide 45 - &amp;quot;Fees&amp;quot;&quot;/&gt;&lt;property id=&quot;20307&quot; value=&quot;518&quot;/&gt;&lt;/object&gt;&lt;object type=&quot;3&quot; unique_id=&quot;16353&quot;&gt;&lt;property id=&quot;20148&quot; value=&quot;5&quot;/&gt;&lt;property id=&quot;20300&quot; value=&quot;Slide 46 - &amp;quot;Journey to Excellence&amp;quot;&quot;/&gt;&lt;property id=&quot;20307&quot; value=&quot;519&quot;/&gt;&lt;/object&gt;&lt;object type=&quot;3&quot; unique_id=&quot;16354&quot;&gt;&lt;property id=&quot;20148&quot; value=&quot;5&quot;/&gt;&lt;property id=&quot;20300&quot; value=&quot;Slide 47 - &amp;quot;Youth Protection Begins with “YOU”&amp;quot;&quot;/&gt;&lt;property id=&quot;20307&quot; value=&quot;520&quot;/&gt;&lt;/object&gt;&lt;object type=&quot;3&quot; unique_id=&quot;16355&quot;&gt;&lt;property id=&quot;20148&quot; value=&quot;5&quot;/&gt;&lt;property id=&quot;20300&quot; value=&quot;Slide 48 - &amp;quot;Update E-mails in System&amp;quot;&quot;/&gt;&lt;property id=&quot;20307&quot; value=&quot;521&quot;/&gt;&lt;/object&gt;&lt;object type=&quot;3&quot; unique_id=&quot;16356&quot;&gt;&lt;property id=&quot;20148&quot; value=&quot;5&quot;/&gt;&lt;property id=&quot;20300&quot; value=&quot;Slide 49 - &amp;quot;The Best “Tool”&amp;quot;&quot;/&gt;&lt;property id=&quot;20307&quot; value=&quot;522&quot;/&gt;&lt;/object&gt;&lt;object type=&quot;3&quot; unique_id=&quot;16357&quot;&gt;&lt;property id=&quot;20148&quot; value=&quot;5&quot;/&gt;&lt;property id=&quot;20300&quot; value=&quot;Slide 50 - &amp;quot;Consider a Turn-in Event&amp;quot;&quot;/&gt;&lt;property id=&quot;20307&quot; value=&quot;523&quot;/&gt;&lt;/object&gt;&lt;object type=&quot;3&quot; unique_id=&quot;16358&quot;&gt;&lt;property id=&quot;20148&quot; value=&quot;5&quot;/&gt;&lt;property id=&quot;20300&quot; value=&quot;Slide 52 - &amp;quot;2 Principles to Ensure Success&amp;quot;&quot;/&gt;&lt;property id=&quot;20307&quot; value=&quot;524&quot;/&gt;&lt;/object&gt;&lt;object type=&quot;3&quot; unique_id=&quot;16359&quot;&gt;&lt;property id=&quot;20148&quot; value=&quot;5&quot;/&gt;&lt;property id=&quot;20300&quot; value=&quot;Slide 53&quot;/&gt;&lt;property id=&quot;20307&quot; value=&quot;525&quot;/&gt;&lt;/object&gt;&lt;object type=&quot;3&quot; unique_id=&quot;16693&quot;&gt;&lt;property id=&quot;20148&quot; value=&quot;5&quot;/&gt;&lt;property id=&quot;20300&quot; value=&quot;Slide 4&quot;/&gt;&lt;property id=&quot;20307&quot; value=&quot;526&quot;/&gt;&lt;/object&gt;&lt;object type=&quot;3&quot; unique_id=&quot;16694&quot;&gt;&lt;property id=&quot;20148&quot; value=&quot;5&quot;/&gt;&lt;property id=&quot;20300&quot; value=&quot;Slide 39 - &amp;quot;Communicate&amp;quot;&quot;/&gt;&lt;property id=&quot;20307&quot; value=&quot;528&quot;/&gt;&lt;/object&gt;&lt;object type=&quot;3&quot; unique_id=&quot;16695&quot;&gt;&lt;property id=&quot;20148&quot; value=&quot;5&quot;/&gt;&lt;property id=&quot;20300&quot; value=&quot;Slide 51 - &amp;quot;Council Turn-in Event&amp;quot;&quot;/&gt;&lt;property id=&quot;20307&quot; value=&quot;527&quot;/&gt;&lt;/object&gt;&lt;/object&gt;&lt;object type=&quot;4&quot; unique_id=&quot;10122&quot;&gt;&lt;/object&gt;&lt;object type=&quot;10&quot; unique_id=&quot;10185&quot;&gt;&lt;object type=&quot;11&quot; unique_id=&quot;10186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5308</TotalTime>
  <Words>482</Words>
  <Application>Microsoft Office PowerPoint</Application>
  <PresentationFormat>On-screen Show (4:3)</PresentationFormat>
  <Paragraphs>173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ＭＳ Ｐゴシック</vt:lpstr>
      <vt:lpstr>Arial</vt:lpstr>
      <vt:lpstr>Arial Black</vt:lpstr>
      <vt:lpstr>Arial Narrow</vt:lpstr>
      <vt:lpstr>Calibri</vt:lpstr>
      <vt:lpstr>Helvetica</vt:lpstr>
      <vt:lpstr>Lucida Sans Unicode</vt:lpstr>
      <vt:lpstr>Rockwell Condensed</vt:lpstr>
      <vt:lpstr>Verdana</vt:lpstr>
      <vt:lpstr>Wingdings</vt:lpstr>
      <vt:lpstr>Wingdings 2</vt:lpstr>
      <vt:lpstr>Wingdings 3</vt:lpstr>
      <vt:lpstr>Concourse</vt:lpstr>
      <vt:lpstr>4_Office Theme</vt:lpstr>
      <vt:lpstr>2_Office Theme</vt:lpstr>
      <vt:lpstr>1_Office Theme</vt:lpstr>
      <vt:lpstr>3_Office Theme</vt:lpstr>
      <vt:lpstr>5_Office Theme</vt:lpstr>
      <vt:lpstr>6_Office Theme</vt:lpstr>
      <vt:lpstr>PowerPoint Presentation</vt:lpstr>
      <vt:lpstr>Quote of the month:</vt:lpstr>
      <vt:lpstr>PowerPoint Presentation</vt:lpstr>
      <vt:lpstr>PowerPoint Presentation</vt:lpstr>
      <vt:lpstr>COMMISSIONER General Updates</vt:lpstr>
      <vt:lpstr>#1 Priority</vt:lpstr>
      <vt:lpstr>Journey to Excellence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Career  Enhancement</vt:lpstr>
      <vt:lpstr>PowerPoint Presentation</vt:lpstr>
      <vt:lpstr>PowerPoint Presentation</vt:lpstr>
      <vt:lpstr>PowerPoint Presentation</vt:lpstr>
      <vt:lpstr>PowerPoint Presentation</vt:lpstr>
      <vt:lpstr>COMMISSIONER Training Updates</vt:lpstr>
      <vt:lpstr>COMMISSIONER Training Updates</vt:lpstr>
      <vt:lpstr>COMMISSIONER Training Updates</vt:lpstr>
      <vt:lpstr>COMMISSIONER Recognition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EFFECTIVE COMMISSIONER SERVICE</dc:title>
  <dc:creator>tim</dc:creator>
  <cp:lastModifiedBy>Michael Marks</cp:lastModifiedBy>
  <cp:revision>565</cp:revision>
  <cp:lastPrinted>2014-04-15T05:39:41Z</cp:lastPrinted>
  <dcterms:created xsi:type="dcterms:W3CDTF">2009-05-09T14:19:45Z</dcterms:created>
  <dcterms:modified xsi:type="dcterms:W3CDTF">2014-05-23T23:34:41Z</dcterms:modified>
</cp:coreProperties>
</file>